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76" r:id="rId3"/>
    <p:sldId id="278" r:id="rId4"/>
    <p:sldId id="277" r:id="rId5"/>
    <p:sldId id="256" r:id="rId6"/>
    <p:sldId id="274"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CFCFC"/>
    <a:srgbClr val="FAFAFA"/>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542C6B-2521-41E6-9605-0392A863E1FB}"/>
              </a:ext>
            </a:extLst>
          </p:cNvPr>
          <p:cNvSpPr>
            <a:spLocks noGrp="1"/>
          </p:cNvSpPr>
          <p:nvPr>
            <p:ph type="ctrTitle"/>
          </p:nvPr>
        </p:nvSpPr>
        <p:spPr/>
        <p:txBody>
          <a:bodyPr/>
          <a:lstStyle/>
          <a:p>
            <a:r>
              <a:rPr lang="es-ES" sz="6000" dirty="0">
                <a:solidFill>
                  <a:srgbClr val="FF0000"/>
                </a:solidFill>
                <a:latin typeface="Berlin Sans FB Demi" panose="020E0802020502020306" pitchFamily="34" charset="0"/>
              </a:rPr>
              <a:t>La música de fondo</a:t>
            </a:r>
            <a:endParaRPr lang="es-AR" sz="6000" dirty="0">
              <a:solidFill>
                <a:srgbClr val="FF0000"/>
              </a:solidFill>
              <a:latin typeface="Berlin Sans FB Demi" panose="020E0802020502020306" pitchFamily="34" charset="0"/>
            </a:endParaRPr>
          </a:p>
        </p:txBody>
      </p:sp>
      <p:sp>
        <p:nvSpPr>
          <p:cNvPr id="3" name="Subtítulo 2">
            <a:extLst>
              <a:ext uri="{FF2B5EF4-FFF2-40B4-BE49-F238E27FC236}">
                <a16:creationId xmlns:a16="http://schemas.microsoft.com/office/drawing/2014/main" id="{F2137751-D8C7-42D1-BECE-7D191C5A4B31}"/>
              </a:ext>
            </a:extLst>
          </p:cNvPr>
          <p:cNvSpPr>
            <a:spLocks noGrp="1"/>
          </p:cNvSpPr>
          <p:nvPr>
            <p:ph type="subTitle" idx="1"/>
          </p:nvPr>
        </p:nvSpPr>
        <p:spPr/>
        <p:txBody>
          <a:bodyPr>
            <a:normAutofit/>
          </a:bodyPr>
          <a:lstStyle/>
          <a:p>
            <a:r>
              <a:rPr lang="es-ES" sz="4000" dirty="0">
                <a:latin typeface="Arial" panose="020B0604020202020204" pitchFamily="34" charset="0"/>
                <a:cs typeface="Arial" panose="020B0604020202020204" pitchFamily="34" charset="0"/>
              </a:rPr>
              <a:t>Para trabajar en la Asamblea</a:t>
            </a:r>
            <a:endParaRPr lang="es-A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36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5473" y="979713"/>
            <a:ext cx="10032275" cy="4655826"/>
          </a:xfrm>
          <a:prstGeom prst="rect">
            <a:avLst/>
          </a:prstGeom>
        </p:spPr>
        <p:txBody>
          <a:bodyPr wrap="square">
            <a:spAutoFit/>
          </a:bodyPr>
          <a:lstStyle/>
          <a:p>
            <a:pPr algn="ctr">
              <a:lnSpc>
                <a:spcPct val="107000"/>
              </a:lnSpc>
              <a:spcAft>
                <a:spcPts val="800"/>
              </a:spcAft>
            </a:pPr>
            <a:r>
              <a:rPr lang="es-ES" sz="5400"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t>Misión</a:t>
            </a:r>
            <a:endParaRPr lang="es-ES" sz="5400"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endParaRPr>
          </a:p>
          <a:p>
            <a:pPr marR="381000" algn="just">
              <a:lnSpc>
                <a:spcPct val="107000"/>
              </a:lnSpc>
              <a:spcAft>
                <a:spcPts val="800"/>
              </a:spcAft>
            </a:pPr>
            <a:r>
              <a:rPr lang="es-E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La Iglesia, además de comunión, es también misión. La misión es una proyección de la comunión. </a:t>
            </a: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 misión de la iglesia se desgrana en diversos aspectos:</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R="381000" algn="just">
              <a:lnSpc>
                <a:spcPct val="107000"/>
              </a:lnSpc>
              <a:spcAft>
                <a:spcPts val="800"/>
              </a:spcAft>
            </a:pPr>
            <a:r>
              <a:rPr lang="es-E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S"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Evangelizar en cuanto tal (anuncio de la Buena Noticia).</a:t>
            </a:r>
            <a:endParaRPr lang="es-ES" sz="2400" b="1" i="1" dirty="0">
              <a:latin typeface="Calibri" panose="020F0502020204030204" pitchFamily="34" charset="0"/>
              <a:ea typeface="Calibri" panose="020F0502020204030204" pitchFamily="34" charset="0"/>
              <a:cs typeface="Times New Roman" panose="02020603050405020304" pitchFamily="18" charset="0"/>
            </a:endParaRPr>
          </a:p>
          <a:p>
            <a:pPr marR="381000" algn="just">
              <a:lnSpc>
                <a:spcPct val="107000"/>
              </a:lnSpc>
              <a:spcAft>
                <a:spcPts val="800"/>
              </a:spcAft>
            </a:pPr>
            <a:r>
              <a:rPr lang="es-ES"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Catequizar (profundizar en lo anunciado).</a:t>
            </a:r>
            <a:endParaRPr lang="es-ES" sz="2400" b="1" i="1" dirty="0">
              <a:latin typeface="Calibri" panose="020F0502020204030204" pitchFamily="34" charset="0"/>
              <a:ea typeface="Calibri" panose="020F0502020204030204" pitchFamily="34" charset="0"/>
              <a:cs typeface="Times New Roman" panose="02020603050405020304" pitchFamily="18" charset="0"/>
            </a:endParaRPr>
          </a:p>
          <a:p>
            <a:pPr marR="381000" algn="just">
              <a:lnSpc>
                <a:spcPct val="107000"/>
              </a:lnSpc>
              <a:spcAft>
                <a:spcPts val="800"/>
              </a:spcAft>
            </a:pPr>
            <a:r>
              <a:rPr lang="es-ES"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Celebrar la fe.</a:t>
            </a:r>
            <a:endParaRPr lang="es-ES" sz="2400" b="1" i="1" dirty="0">
              <a:latin typeface="Calibri" panose="020F0502020204030204" pitchFamily="34" charset="0"/>
              <a:ea typeface="Calibri" panose="020F0502020204030204" pitchFamily="34" charset="0"/>
              <a:cs typeface="Times New Roman" panose="02020603050405020304" pitchFamily="18" charset="0"/>
            </a:endParaRPr>
          </a:p>
          <a:p>
            <a:pPr marR="381000" algn="just">
              <a:lnSpc>
                <a:spcPct val="107000"/>
              </a:lnSpc>
              <a:spcAft>
                <a:spcPts val="800"/>
              </a:spcAft>
            </a:pPr>
            <a:r>
              <a:rPr lang="es-ES" sz="24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Vivirla y expresarla mediante el ejercicio de la caridad y el compromiso social personal y comunitario.</a:t>
            </a:r>
            <a:endParaRPr lang="es-ES"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87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64377" y="1593669"/>
            <a:ext cx="7445829" cy="3722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756263" y="1871132"/>
            <a:ext cx="6751804" cy="558559"/>
          </a:xfrm>
        </p:spPr>
        <p:txBody>
          <a:bodyPr/>
          <a:lstStyle/>
          <a:p>
            <a:r>
              <a:rPr lang="es-ES" b="1" dirty="0">
                <a:solidFill>
                  <a:srgbClr val="FF0000"/>
                </a:solidFill>
                <a:latin typeface="Berlin Sans FB Demi" panose="020E0802020502020306" pitchFamily="34" charset="0"/>
              </a:rPr>
              <a:t>Evangelización</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599510" y="2534195"/>
            <a:ext cx="6908557" cy="2625634"/>
          </a:xfrm>
        </p:spPr>
        <p:txBody>
          <a:bodyPr>
            <a:noAutofit/>
          </a:bodyPr>
          <a:lstStyle/>
          <a:p>
            <a:r>
              <a:rPr lang="es-ES" sz="1800" dirty="0">
                <a:latin typeface="Arial" panose="020B0604020202020204" pitchFamily="34" charset="0"/>
                <a:cs typeface="Arial" panose="020B0604020202020204" pitchFamily="34" charset="0"/>
              </a:rPr>
              <a:t>«Anunciar una buena noticia» Evangelizar constituye, en efecto, la dicha y vocación propia de la Iglesia su identidad más profunda. Ella existe para evangelizar, es decir, para predicar y enseñar, ser canal del don de la gracia, reconciliar a los pecadores con Dios, perpetuar el sacrificio de Cristo en la Santa Misa, memorial de su muerte y resurrección gloriosa" (E.N.14). La Iglesia surge de la persona y de la misión evangelizadora de Jesús y de los Doce y es enviada por el Señor Resucitado a evangelizar hasta su segunda venida (Mt 28,19).</a:t>
            </a:r>
          </a:p>
          <a:p>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2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7" y="1675187"/>
            <a:ext cx="6815669" cy="1721155"/>
          </a:xfrm>
        </p:spPr>
        <p:txBody>
          <a:bodyPr/>
          <a:lstStyle/>
          <a:p>
            <a:r>
              <a:rPr lang="es-ES" b="1" dirty="0">
                <a:solidFill>
                  <a:srgbClr val="FF0000"/>
                </a:solidFill>
                <a:latin typeface="Berlin Sans FB Demi" panose="020E0802020502020306" pitchFamily="34" charset="0"/>
              </a:rPr>
              <a:t>Pastoral</a:t>
            </a:r>
            <a:br>
              <a:rPr lang="es-ES" dirty="0">
                <a:solidFill>
                  <a:srgbClr val="FF0000"/>
                </a:solidFill>
                <a:latin typeface="Berlin Sans FB Demi" panose="020E0802020502020306" pitchFamily="34" charset="0"/>
              </a:rPr>
            </a:b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692396" y="2599510"/>
            <a:ext cx="6815669" cy="2808513"/>
          </a:xfrm>
        </p:spPr>
        <p:txBody>
          <a:bodyPr>
            <a:normAutofit fontScale="47500" lnSpcReduction="20000"/>
          </a:bodyPr>
          <a:lstStyle/>
          <a:p>
            <a:r>
              <a:rPr lang="es-ES" sz="4200" b="1" dirty="0">
                <a:latin typeface="Arial" panose="020B0604020202020204" pitchFamily="34" charset="0"/>
                <a:cs typeface="Arial" panose="020B0604020202020204" pitchFamily="34" charset="0"/>
              </a:rPr>
              <a:t>Cristo es profeta, sacerdote y rey, por su función de enseñar, santificar y guiar. La Iglesia, continuación histórica de Cristo, tiene esa misma función de maestra, santificadora y conductora. De ahí nace su triple ministerio en todos sus niveles: pastoral profética, pastoral litúrgica y pastoral social. </a:t>
            </a:r>
          </a:p>
          <a:p>
            <a:r>
              <a:rPr lang="es-ES" sz="4200" b="1" dirty="0">
                <a:latin typeface="Arial" panose="020B0604020202020204" pitchFamily="34" charset="0"/>
                <a:cs typeface="Arial" panose="020B0604020202020204" pitchFamily="34" charset="0"/>
              </a:rPr>
              <a:t>La pastoral es la forma histórica como la Iglesia actualiza en cada época la revelación de Dios, interpretando sus caminos y mostrando la manera de seguirlos.</a:t>
            </a:r>
          </a:p>
        </p:txBody>
      </p:sp>
    </p:spTree>
    <p:extLst>
      <p:ext uri="{BB962C8B-B14F-4D97-AF65-F5344CB8AC3E}">
        <p14:creationId xmlns:p14="http://schemas.microsoft.com/office/powerpoint/2010/main" val="290994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416629" y="1593669"/>
            <a:ext cx="7393577" cy="3683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9" y="1884195"/>
            <a:ext cx="6815669" cy="885132"/>
          </a:xfrm>
        </p:spPr>
        <p:txBody>
          <a:bodyPr/>
          <a:lstStyle/>
          <a:p>
            <a:r>
              <a:rPr lang="es-ES" b="1" dirty="0">
                <a:solidFill>
                  <a:srgbClr val="FF0000"/>
                </a:solidFill>
                <a:latin typeface="Berlin Sans FB Demi" panose="020E0802020502020306" pitchFamily="34" charset="0"/>
              </a:rPr>
              <a:t>Pastorales</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599510" y="3161211"/>
            <a:ext cx="6908558" cy="1817188"/>
          </a:xfrm>
        </p:spPr>
        <p:txBody>
          <a:bodyPr>
            <a:normAutofit fontScale="92500"/>
          </a:bodyPr>
          <a:lstStyle/>
          <a:p>
            <a:r>
              <a:rPr lang="es-ES" sz="2400" b="1" dirty="0">
                <a:latin typeface="Arial" panose="020B0604020202020204" pitchFamily="34" charset="0"/>
                <a:cs typeface="Arial" panose="020B0604020202020204" pitchFamily="34" charset="0"/>
              </a:rPr>
              <a:t>Es la realización concreta de la pastoral en los diferentes ámbitos de la vida del pueblo de Dios.</a:t>
            </a:r>
          </a:p>
          <a:p>
            <a:r>
              <a:rPr lang="es-ES" sz="2400" dirty="0" err="1">
                <a:latin typeface="Arial" panose="020B0604020202020204" pitchFamily="34" charset="0"/>
                <a:cs typeface="Arial" panose="020B0604020202020204" pitchFamily="34" charset="0"/>
              </a:rPr>
              <a:t>Past</a:t>
            </a:r>
            <a:r>
              <a:rPr lang="es-ES" sz="2400" dirty="0">
                <a:latin typeface="Arial" panose="020B0604020202020204" pitchFamily="34" charset="0"/>
                <a:cs typeface="Arial" panose="020B0604020202020204" pitchFamily="34" charset="0"/>
              </a:rPr>
              <a:t>. jóvenes, </a:t>
            </a:r>
            <a:r>
              <a:rPr lang="es-ES" sz="2400" dirty="0" err="1">
                <a:latin typeface="Arial" panose="020B0604020202020204" pitchFamily="34" charset="0"/>
                <a:cs typeface="Arial" panose="020B0604020202020204" pitchFamily="34" charset="0"/>
              </a:rPr>
              <a:t>past</a:t>
            </a:r>
            <a:r>
              <a:rPr lang="es-ES" sz="2400" dirty="0">
                <a:latin typeface="Arial" panose="020B0604020202020204" pitchFamily="34" charset="0"/>
                <a:cs typeface="Arial" panose="020B0604020202020204" pitchFamily="34" charset="0"/>
              </a:rPr>
              <a:t> social etc.</a:t>
            </a:r>
          </a:p>
          <a:p>
            <a:r>
              <a:rPr lang="es-ES" sz="2400" dirty="0">
                <a:latin typeface="Arial" panose="020B0604020202020204" pitchFamily="34" charset="0"/>
                <a:cs typeface="Arial" panose="020B0604020202020204" pitchFamily="34" charset="0"/>
              </a:rPr>
              <a:t> </a:t>
            </a:r>
          </a:p>
          <a:p>
            <a:endParaRPr lang="es-ES" dirty="0"/>
          </a:p>
        </p:txBody>
      </p:sp>
    </p:spTree>
    <p:extLst>
      <p:ext uri="{BB962C8B-B14F-4D97-AF65-F5344CB8AC3E}">
        <p14:creationId xmlns:p14="http://schemas.microsoft.com/office/powerpoint/2010/main" val="231981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99510" y="1871132"/>
            <a:ext cx="6908557" cy="819817"/>
          </a:xfrm>
        </p:spPr>
        <p:txBody>
          <a:bodyPr/>
          <a:lstStyle/>
          <a:p>
            <a:r>
              <a:rPr lang="es-ES" dirty="0">
                <a:solidFill>
                  <a:srgbClr val="FF0000"/>
                </a:solidFill>
                <a:latin typeface="Berlin Sans FB Demi" panose="020E0802020502020306" pitchFamily="34" charset="0"/>
              </a:rPr>
              <a:t>Pastoral de conjunto</a:t>
            </a:r>
            <a:endParaRPr lang="es-ES" dirty="0">
              <a:solidFill>
                <a:srgbClr val="FF0000"/>
              </a:solidFill>
            </a:endParaRPr>
          </a:p>
        </p:txBody>
      </p:sp>
      <p:sp>
        <p:nvSpPr>
          <p:cNvPr id="3" name="Subtítulo 2"/>
          <p:cNvSpPr>
            <a:spLocks noGrp="1"/>
          </p:cNvSpPr>
          <p:nvPr>
            <p:ph type="subTitle" idx="1"/>
          </p:nvPr>
        </p:nvSpPr>
        <p:spPr>
          <a:xfrm>
            <a:off x="2599510" y="2690949"/>
            <a:ext cx="6908557" cy="2586445"/>
          </a:xfrm>
        </p:spPr>
        <p:txBody>
          <a:bodyPr>
            <a:normAutofit/>
          </a:bodyPr>
          <a:lstStyle/>
          <a:p>
            <a:r>
              <a:rPr lang="es-ES" sz="2200" dirty="0">
                <a:latin typeface="Berlin Sans FB Demi" panose="020E0802020502020306" pitchFamily="34" charset="0"/>
              </a:rPr>
              <a:t>Esta expresión hace referencia la pastoral en comunión eclesial. Toda acción pastoral tiende a que la comunidad eclesial crezca en tres niveles esenciales como comunidad profética, litúrgica y de caridad. Para conseguir este objetivo es necesario una armoní­a de acción evangelizadora entre los diversos ministerios y agentes de pastoral.</a:t>
            </a:r>
          </a:p>
          <a:p>
            <a:endParaRPr lang="es-ES" dirty="0"/>
          </a:p>
        </p:txBody>
      </p:sp>
    </p:spTree>
    <p:extLst>
      <p:ext uri="{BB962C8B-B14F-4D97-AF65-F5344CB8AC3E}">
        <p14:creationId xmlns:p14="http://schemas.microsoft.com/office/powerpoint/2010/main" val="258151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4583" y="666206"/>
            <a:ext cx="10789920" cy="5525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p:txBody>
          <a:bodyPr>
            <a:normAutofit fontScale="90000"/>
          </a:bodyPr>
          <a:lstStyle/>
          <a:p>
            <a:r>
              <a:rPr lang="es-ES" sz="6000" b="1" dirty="0">
                <a:solidFill>
                  <a:srgbClr val="FF0000"/>
                </a:solidFill>
                <a:latin typeface="Berlin Sans FB Demi" panose="020E0802020502020306" pitchFamily="34" charset="0"/>
              </a:rPr>
              <a:t>Consejo de pastoral parroquial</a:t>
            </a:r>
            <a:br>
              <a:rPr lang="es-ES" dirty="0">
                <a:solidFill>
                  <a:srgbClr val="FF0000"/>
                </a:solidFill>
                <a:latin typeface="Berlin Sans FB Demi" panose="020E0802020502020306" pitchFamily="34" charset="0"/>
              </a:rPr>
            </a:br>
            <a:endParaRPr lang="es-ES" dirty="0">
              <a:solidFill>
                <a:srgbClr val="FF0000"/>
              </a:solidFill>
              <a:latin typeface="Berlin Sans FB Demi" panose="020E0802020502020306" pitchFamily="34" charset="0"/>
            </a:endParaRPr>
          </a:p>
        </p:txBody>
      </p:sp>
      <p:sp>
        <p:nvSpPr>
          <p:cNvPr id="3" name="Marcador de contenido 2"/>
          <p:cNvSpPr>
            <a:spLocks noGrp="1"/>
          </p:cNvSpPr>
          <p:nvPr>
            <p:ph idx="1"/>
          </p:nvPr>
        </p:nvSpPr>
        <p:spPr>
          <a:xfrm>
            <a:off x="1295402" y="1959428"/>
            <a:ext cx="9601195" cy="4073194"/>
          </a:xfrm>
        </p:spPr>
        <p:txBody>
          <a:bodyPr>
            <a:normAutofit fontScale="92500"/>
          </a:bodyPr>
          <a:lstStyle/>
          <a:p>
            <a:pPr marL="0" indent="0">
              <a:buNone/>
            </a:pPr>
            <a:r>
              <a:rPr lang="es-ES" sz="2200" dirty="0">
                <a:latin typeface="Arial" panose="020B0604020202020204" pitchFamily="34" charset="0"/>
                <a:cs typeface="Arial" panose="020B0604020202020204" pitchFamily="34" charset="0"/>
              </a:rPr>
              <a:t>Es un organismo de comunión y corresponsabilidad entre presbíteros, religiosos y laicos en orden a cumplir la misión de la Iglesia en una comunidad parroquial.</a:t>
            </a:r>
          </a:p>
          <a:p>
            <a:pPr marL="0" indent="0">
              <a:buNone/>
            </a:pPr>
            <a:r>
              <a:rPr lang="es-ES" sz="2200" dirty="0">
                <a:latin typeface="Arial" panose="020B0604020202020204" pitchFamily="34" charset="0"/>
                <a:cs typeface="Arial" panose="020B0604020202020204" pitchFamily="34" charset="0"/>
              </a:rPr>
              <a:t>Tiene como función la animación, coordinación y planificación de la globalidad de la acción pastoral parroquial para adecuarla a las exigencias del momento histórico, y a lo que la Iglesia pide hoy para la parroquia.</a:t>
            </a:r>
          </a:p>
          <a:p>
            <a:pPr marL="0" indent="0">
              <a:buNone/>
            </a:pPr>
            <a:r>
              <a:rPr lang="es-ES" sz="2200" dirty="0">
                <a:latin typeface="Arial" panose="020B0604020202020204" pitchFamily="34" charset="0"/>
                <a:cs typeface="Arial" panose="020B0604020202020204" pitchFamily="34" charset="0"/>
              </a:rPr>
              <a:t>Un consejo parroquial tiene al menos cuatro notas:</a:t>
            </a:r>
          </a:p>
          <a:p>
            <a:pPr marL="0" indent="0">
              <a:buNone/>
            </a:pPr>
            <a:r>
              <a:rPr lang="es-ES" sz="2200" dirty="0">
                <a:latin typeface="Arial" panose="020B0604020202020204" pitchFamily="34" charset="0"/>
                <a:cs typeface="Arial" panose="020B0604020202020204" pitchFamily="34" charset="0"/>
              </a:rPr>
              <a:t>— </a:t>
            </a:r>
            <a:r>
              <a:rPr lang="es-ES" sz="2200" i="1" dirty="0">
                <a:latin typeface="Arial" panose="020B0604020202020204" pitchFamily="34" charset="0"/>
                <a:cs typeface="Arial" panose="020B0604020202020204" pitchFamily="34" charset="0"/>
              </a:rPr>
              <a:t>Permanente</a:t>
            </a:r>
            <a:endParaRPr lang="es-ES" sz="2200" dirty="0">
              <a:latin typeface="Arial" panose="020B0604020202020204" pitchFamily="34" charset="0"/>
              <a:cs typeface="Arial" panose="020B0604020202020204" pitchFamily="34" charset="0"/>
            </a:endParaRPr>
          </a:p>
          <a:p>
            <a:pPr marL="0" indent="0">
              <a:buNone/>
            </a:pPr>
            <a:r>
              <a:rPr lang="es-ES" sz="2200" dirty="0">
                <a:latin typeface="Arial" panose="020B0604020202020204" pitchFamily="34" charset="0"/>
                <a:cs typeface="Arial" panose="020B0604020202020204" pitchFamily="34" charset="0"/>
              </a:rPr>
              <a:t>— Representativo</a:t>
            </a:r>
          </a:p>
          <a:p>
            <a:pPr marL="0" indent="0">
              <a:buNone/>
            </a:pPr>
            <a:r>
              <a:rPr lang="es-ES" sz="2200" i="1" dirty="0">
                <a:latin typeface="Arial" panose="020B0604020202020204" pitchFamily="34" charset="0"/>
                <a:cs typeface="Arial" panose="020B0604020202020204" pitchFamily="34" charset="0"/>
              </a:rPr>
              <a:t>— Consultivo</a:t>
            </a:r>
            <a:endParaRPr lang="es-ES" sz="2200" dirty="0">
              <a:latin typeface="Arial" panose="020B0604020202020204" pitchFamily="34" charset="0"/>
              <a:cs typeface="Arial" panose="020B0604020202020204" pitchFamily="34" charset="0"/>
            </a:endParaRPr>
          </a:p>
          <a:p>
            <a:pPr marL="0" indent="0">
              <a:buNone/>
            </a:pPr>
            <a:r>
              <a:rPr lang="es-ES" sz="2200" i="1" dirty="0">
                <a:latin typeface="Arial" panose="020B0604020202020204" pitchFamily="34" charset="0"/>
                <a:cs typeface="Arial" panose="020B0604020202020204" pitchFamily="34" charset="0"/>
              </a:rPr>
              <a:t>— Servidor: </a:t>
            </a:r>
            <a:endParaRPr lang="es-ES" sz="22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83798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90503" y="1593669"/>
            <a:ext cx="7393577" cy="3709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702252"/>
          </a:xfrm>
        </p:spPr>
        <p:txBody>
          <a:bodyPr/>
          <a:lstStyle/>
          <a:p>
            <a:r>
              <a:rPr lang="es-ES" b="1" dirty="0">
                <a:solidFill>
                  <a:srgbClr val="FF0000"/>
                </a:solidFill>
                <a:latin typeface="Berlin Sans FB Demi" panose="020E0802020502020306" pitchFamily="34" charset="0"/>
              </a:rPr>
              <a:t>Catequesis</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692398" y="2690949"/>
            <a:ext cx="6815669" cy="2287450"/>
          </a:xfrm>
        </p:spPr>
        <p:txBody>
          <a:bodyPr>
            <a:normAutofit/>
          </a:bodyPr>
          <a:lstStyle/>
          <a:p>
            <a:r>
              <a:rPr lang="es-ES" dirty="0">
                <a:latin typeface="Arial" panose="020B0604020202020204" pitchFamily="34" charset="0"/>
                <a:cs typeface="Arial" panose="020B0604020202020204" pitchFamily="34" charset="0"/>
              </a:rPr>
              <a:t>En el sentido estricto “catequesis” designa la “transmisión del depósito de la fe a los nuevos miembros que la Iglesia se va incorporando” </a:t>
            </a:r>
          </a:p>
          <a:p>
            <a:r>
              <a:rPr lang="es-ES" dirty="0">
                <a:latin typeface="Arial" panose="020B0604020202020204" pitchFamily="34" charset="0"/>
                <a:cs typeface="Arial" panose="020B0604020202020204" pitchFamily="34" charset="0"/>
              </a:rPr>
              <a:t>En sentido amplio la palabra catequesis expresa toda clase de instrucción en la fe, desde el primer anuncio del kerigma hasta formas más superiores de enseñanza </a:t>
            </a:r>
          </a:p>
        </p:txBody>
      </p:sp>
    </p:spTree>
    <p:extLst>
      <p:ext uri="{BB962C8B-B14F-4D97-AF65-F5344CB8AC3E}">
        <p14:creationId xmlns:p14="http://schemas.microsoft.com/office/powerpoint/2010/main" val="255850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1943" y="1593669"/>
            <a:ext cx="7354388" cy="3670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885132"/>
          </a:xfrm>
        </p:spPr>
        <p:txBody>
          <a:bodyPr/>
          <a:lstStyle/>
          <a:p>
            <a:br>
              <a:rPr lang="es-ES" dirty="0"/>
            </a:br>
            <a:r>
              <a:rPr lang="es-ES" b="1" dirty="0">
                <a:solidFill>
                  <a:srgbClr val="FF0000"/>
                </a:solidFill>
                <a:latin typeface="Berlin Sans FB Demi" panose="020E0802020502020306" pitchFamily="34" charset="0"/>
              </a:rPr>
              <a:t>Iniciación cristiana</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888341" y="2756264"/>
            <a:ext cx="6815669" cy="2326639"/>
          </a:xfrm>
        </p:spPr>
        <p:txBody>
          <a:bodyPr>
            <a:normAutofit fontScale="92500" lnSpcReduction="10000"/>
          </a:bodyPr>
          <a:lstStyle/>
          <a:p>
            <a:r>
              <a:rPr lang="es-ES" dirty="0">
                <a:latin typeface="Arial" panose="020B0604020202020204" pitchFamily="34" charset="0"/>
                <a:cs typeface="Arial" panose="020B0604020202020204" pitchFamily="34" charset="0"/>
              </a:rPr>
              <a:t>La iniciación cristiana es la inserción de una persona en el misterio de Cristo, muerto y resucitado, y en la Iglesia por medio de la fe y de los sacramentos del Bautismo, la Confirmación y la Eucaristí­a. La iniciación cristiana no puede reducirse, por tanto, a un mero proceso de enseñanza y de formación doctrinal. Es la persona entera la que viene implicada y es ella la que debe asumir existencialmente que es hija de Dios en Jesucristo.</a:t>
            </a: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84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77440" y="1580606"/>
            <a:ext cx="7458891" cy="3709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1"/>
            <a:ext cx="6815669" cy="780629"/>
          </a:xfrm>
        </p:spPr>
        <p:txBody>
          <a:bodyPr/>
          <a:lstStyle/>
          <a:p>
            <a:r>
              <a:rPr lang="es-ES" b="1" dirty="0">
                <a:solidFill>
                  <a:srgbClr val="FF0000"/>
                </a:solidFill>
                <a:latin typeface="Berlin Sans FB Demi" panose="020E0802020502020306" pitchFamily="34" charset="0"/>
              </a:rPr>
              <a:t>Liturgia </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692398" y="2651760"/>
            <a:ext cx="6815669" cy="2455817"/>
          </a:xfrm>
        </p:spPr>
        <p:txBody>
          <a:bodyPr>
            <a:normAutofit fontScale="92500" lnSpcReduction="20000"/>
          </a:bodyPr>
          <a:lstStyle/>
          <a:p>
            <a:r>
              <a:rPr lang="es-ES" dirty="0">
                <a:latin typeface="Arial" panose="020B0604020202020204" pitchFamily="34" charset="0"/>
                <a:cs typeface="Arial" panose="020B0604020202020204" pitchFamily="34" charset="0"/>
              </a:rPr>
              <a:t>La liturgia es el servicio sagrado u oración de la Iglesia en la presencia de Dios. En ella, de una manera absolutamente desinteresada, la Iglesia no busca sino la glorificación de Dios a través del culto, la alabanza y la acción de gracias”. La liturgia es central en la vida de la Iglesia, pero ha de ir precedida de la proclamación (SC 9): “No obstante, la liturgia es la cumbre a la cual tiende la actividad de la Iglesia y, al mismo tiempo, la fuente de donde mana toda su fuerza” </a:t>
            </a:r>
          </a:p>
          <a:p>
            <a:r>
              <a:rPr lang="es-ES" dirty="0">
                <a:latin typeface="Arial" panose="020B0604020202020204" pitchFamily="34" charset="0"/>
                <a:cs typeface="Arial" panose="020B0604020202020204" pitchFamily="34" charset="0"/>
              </a:rPr>
              <a:t>(SC 10). </a:t>
            </a:r>
          </a:p>
          <a:p>
            <a:endParaRPr lang="es-ES" dirty="0"/>
          </a:p>
        </p:txBody>
      </p:sp>
    </p:spTree>
    <p:extLst>
      <p:ext uri="{BB962C8B-B14F-4D97-AF65-F5344CB8AC3E}">
        <p14:creationId xmlns:p14="http://schemas.microsoft.com/office/powerpoint/2010/main" val="380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64377" y="1567543"/>
            <a:ext cx="7458892" cy="3775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1"/>
            <a:ext cx="6815669" cy="806755"/>
          </a:xfrm>
        </p:spPr>
        <p:txBody>
          <a:bodyPr/>
          <a:lstStyle/>
          <a:p>
            <a:r>
              <a:rPr lang="es-ES" b="1" dirty="0">
                <a:solidFill>
                  <a:srgbClr val="FF0000"/>
                </a:solidFill>
                <a:latin typeface="Berlin Sans FB Demi" panose="020E0802020502020306" pitchFamily="34" charset="0"/>
              </a:rPr>
              <a:t>Caritas</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692398" y="3135086"/>
            <a:ext cx="6815669" cy="1843313"/>
          </a:xfrm>
        </p:spPr>
        <p:txBody>
          <a:bodyPr>
            <a:normAutofit/>
          </a:bodyPr>
          <a:lstStyle/>
          <a:p>
            <a:r>
              <a:rPr lang="es-ES" dirty="0">
                <a:latin typeface="Arial" panose="020B0604020202020204" pitchFamily="34" charset="0"/>
                <a:cs typeface="Arial" panose="020B0604020202020204" pitchFamily="34" charset="0"/>
              </a:rPr>
              <a:t>Organismo de la Iglesia Católica que en la Iglesia Diocesana busca dar respuestas orgánicas adecuadas desde las propias comunidades parroquiales, a los retos que plantean las distintas pobrezas.</a:t>
            </a:r>
          </a:p>
        </p:txBody>
      </p:sp>
    </p:spTree>
    <p:extLst>
      <p:ext uri="{BB962C8B-B14F-4D97-AF65-F5344CB8AC3E}">
        <p14:creationId xmlns:p14="http://schemas.microsoft.com/office/powerpoint/2010/main" val="311189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229A0F8-D3AE-4E9F-9A73-47D71F7E80E0}"/>
              </a:ext>
            </a:extLst>
          </p:cNvPr>
          <p:cNvSpPr/>
          <p:nvPr/>
        </p:nvSpPr>
        <p:spPr>
          <a:xfrm>
            <a:off x="643180" y="643180"/>
            <a:ext cx="10910806" cy="55251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CFCFC"/>
              </a:solidFill>
            </a:endParaRPr>
          </a:p>
        </p:txBody>
      </p:sp>
      <p:sp>
        <p:nvSpPr>
          <p:cNvPr id="3" name="Marcador de contenido 2">
            <a:extLst>
              <a:ext uri="{FF2B5EF4-FFF2-40B4-BE49-F238E27FC236}">
                <a16:creationId xmlns:a16="http://schemas.microsoft.com/office/drawing/2014/main" id="{2E9D292C-CF03-43F7-973B-CE8E576624F4}"/>
              </a:ext>
            </a:extLst>
          </p:cNvPr>
          <p:cNvSpPr>
            <a:spLocks noGrp="1"/>
          </p:cNvSpPr>
          <p:nvPr>
            <p:ph idx="1"/>
          </p:nvPr>
        </p:nvSpPr>
        <p:spPr>
          <a:xfrm>
            <a:off x="1131376" y="875654"/>
            <a:ext cx="9765221" cy="5000214"/>
          </a:xfrm>
        </p:spPr>
        <p:txBody>
          <a:bodyPr>
            <a:normAutofit/>
          </a:bodyPr>
          <a:lstStyle/>
          <a:p>
            <a:pPr marL="0" indent="0">
              <a:buNone/>
            </a:pPr>
            <a:r>
              <a:rPr lang="es-AR" sz="4400" dirty="0">
                <a:solidFill>
                  <a:srgbClr val="FF0000"/>
                </a:solidFill>
                <a:effectLst/>
                <a:latin typeface="Berlin Sans FB Demi" panose="020E0802020502020306" pitchFamily="34" charset="0"/>
                <a:ea typeface="Calibri" panose="020F0502020204030204" pitchFamily="34" charset="0"/>
              </a:rPr>
              <a:t>1. “</a:t>
            </a:r>
            <a:r>
              <a:rPr lang="es-AR" sz="4400" b="1" dirty="0">
                <a:solidFill>
                  <a:srgbClr val="FF0000"/>
                </a:solidFill>
                <a:effectLst/>
                <a:latin typeface="Berlin Sans FB Demi" panose="020E0802020502020306" pitchFamily="34" charset="0"/>
                <a:ea typeface="Calibri" panose="020F0502020204030204" pitchFamily="34" charset="0"/>
              </a:rPr>
              <a:t>El tiempo es superior al espacio</a:t>
            </a:r>
            <a:r>
              <a:rPr lang="es-AR" sz="4400" dirty="0">
                <a:solidFill>
                  <a:srgbClr val="FF0000"/>
                </a:solidFill>
                <a:effectLst/>
                <a:latin typeface="Berlin Sans FB Demi" panose="020E0802020502020306" pitchFamily="34" charset="0"/>
                <a:ea typeface="Calibri" panose="020F0502020204030204" pitchFamily="34" charset="0"/>
              </a:rPr>
              <a:t>”</a:t>
            </a:r>
          </a:p>
          <a:p>
            <a:pPr marL="0" indent="0">
              <a:buNone/>
            </a:pPr>
            <a:r>
              <a:rPr lang="es-AR" sz="4400" dirty="0">
                <a:solidFill>
                  <a:srgbClr val="00B0F0"/>
                </a:solidFill>
                <a:effectLst/>
                <a:latin typeface="Berlin Sans FB Demi" panose="020E0802020502020306" pitchFamily="34" charset="0"/>
                <a:ea typeface="Calibri" panose="020F0502020204030204" pitchFamily="34" charset="0"/>
              </a:rPr>
              <a:t>2. “</a:t>
            </a:r>
            <a:r>
              <a:rPr lang="es-AR" sz="4400" b="1" dirty="0">
                <a:solidFill>
                  <a:srgbClr val="00B0F0"/>
                </a:solidFill>
                <a:effectLst/>
                <a:latin typeface="Berlin Sans FB Demi" panose="020E0802020502020306" pitchFamily="34" charset="0"/>
                <a:ea typeface="Calibri" panose="020F0502020204030204" pitchFamily="34" charset="0"/>
              </a:rPr>
              <a:t>La unidad prevalece sobre el conflicto</a:t>
            </a:r>
            <a:r>
              <a:rPr lang="es-AR" sz="4400" dirty="0">
                <a:solidFill>
                  <a:srgbClr val="00B0F0"/>
                </a:solidFill>
                <a:effectLst/>
                <a:latin typeface="Berlin Sans FB Demi" panose="020E0802020502020306" pitchFamily="34" charset="0"/>
                <a:ea typeface="Calibri" panose="020F0502020204030204" pitchFamily="34" charset="0"/>
              </a:rPr>
              <a:t>”. </a:t>
            </a:r>
            <a:endParaRPr lang="es-AR" sz="4400" dirty="0">
              <a:solidFill>
                <a:srgbClr val="00B0F0"/>
              </a:solidFill>
              <a:latin typeface="Berlin Sans FB Demi" panose="020E0802020502020306" pitchFamily="34" charset="0"/>
              <a:ea typeface="Calibri" panose="020F0502020204030204" pitchFamily="34" charset="0"/>
            </a:endParaRPr>
          </a:p>
          <a:p>
            <a:pPr marL="0" indent="0">
              <a:buNone/>
            </a:pPr>
            <a:r>
              <a:rPr lang="es-AR" sz="4400" dirty="0">
                <a:solidFill>
                  <a:srgbClr val="00B050"/>
                </a:solidFill>
                <a:latin typeface="Berlin Sans FB Demi" panose="020E0802020502020306" pitchFamily="34" charset="0"/>
                <a:ea typeface="Calibri" panose="020F0502020204030204" pitchFamily="34" charset="0"/>
              </a:rPr>
              <a:t>3.</a:t>
            </a:r>
            <a:r>
              <a:rPr lang="es-AR" sz="4400" dirty="0">
                <a:solidFill>
                  <a:srgbClr val="00B050"/>
                </a:solidFill>
                <a:effectLst/>
                <a:latin typeface="Berlin Sans FB Demi" panose="020E0802020502020306" pitchFamily="34" charset="0"/>
                <a:ea typeface="Calibri" panose="020F0502020204030204" pitchFamily="34" charset="0"/>
              </a:rPr>
              <a:t>“</a:t>
            </a:r>
            <a:r>
              <a:rPr lang="es-AR" sz="4400" b="1" dirty="0">
                <a:solidFill>
                  <a:srgbClr val="00B050"/>
                </a:solidFill>
                <a:effectLst/>
                <a:latin typeface="Berlin Sans FB Demi" panose="020E0802020502020306" pitchFamily="34" charset="0"/>
                <a:ea typeface="Calibri" panose="020F0502020204030204" pitchFamily="34" charset="0"/>
              </a:rPr>
              <a:t>La realidad es más importante que la idea</a:t>
            </a:r>
            <a:r>
              <a:rPr lang="es-AR" sz="4400" dirty="0">
                <a:solidFill>
                  <a:srgbClr val="00B050"/>
                </a:solidFill>
                <a:effectLst/>
                <a:latin typeface="Berlin Sans FB Demi" panose="020E0802020502020306" pitchFamily="34" charset="0"/>
                <a:ea typeface="Calibri" panose="020F0502020204030204" pitchFamily="34" charset="0"/>
              </a:rPr>
              <a:t>”</a:t>
            </a:r>
          </a:p>
          <a:p>
            <a:pPr marL="0" indent="0">
              <a:buNone/>
            </a:pPr>
            <a:r>
              <a:rPr lang="es-AR" sz="4400" dirty="0">
                <a:solidFill>
                  <a:srgbClr val="7030A0"/>
                </a:solidFill>
                <a:latin typeface="Berlin Sans FB Demi" panose="020E0802020502020306" pitchFamily="34" charset="0"/>
                <a:ea typeface="Times New Roman" panose="02020603050405020304" pitchFamily="18" charset="0"/>
              </a:rPr>
              <a:t>4. </a:t>
            </a:r>
            <a:r>
              <a:rPr lang="es-AR" sz="4400" dirty="0">
                <a:solidFill>
                  <a:srgbClr val="7030A0"/>
                </a:solidFill>
                <a:effectLst/>
                <a:latin typeface="Berlin Sans FB Demi" panose="020E0802020502020306" pitchFamily="34" charset="0"/>
                <a:ea typeface="Times New Roman" panose="02020603050405020304" pitchFamily="18" charset="0"/>
              </a:rPr>
              <a:t>“</a:t>
            </a:r>
            <a:r>
              <a:rPr lang="es-AR" sz="4400" b="1" dirty="0">
                <a:solidFill>
                  <a:srgbClr val="7030A0"/>
                </a:solidFill>
                <a:effectLst/>
                <a:latin typeface="Berlin Sans FB Demi" panose="020E0802020502020306" pitchFamily="34" charset="0"/>
                <a:ea typeface="Times New Roman" panose="02020603050405020304" pitchFamily="18" charset="0"/>
              </a:rPr>
              <a:t>El  todo es superior a la parte”</a:t>
            </a:r>
            <a:r>
              <a:rPr lang="es-AR" sz="4400" dirty="0">
                <a:solidFill>
                  <a:srgbClr val="7030A0"/>
                </a:solidFill>
                <a:effectLst/>
                <a:latin typeface="Berlin Sans FB Demi" panose="020E0802020502020306" pitchFamily="34" charset="0"/>
                <a:ea typeface="Times New Roman" panose="02020603050405020304" pitchFamily="18" charset="0"/>
              </a:rPr>
              <a:t> </a:t>
            </a:r>
          </a:p>
          <a:p>
            <a:endParaRPr lang="es-AR" sz="4400" dirty="0"/>
          </a:p>
        </p:txBody>
      </p:sp>
    </p:spTree>
    <p:extLst>
      <p:ext uri="{BB962C8B-B14F-4D97-AF65-F5344CB8AC3E}">
        <p14:creationId xmlns:p14="http://schemas.microsoft.com/office/powerpoint/2010/main" val="267952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314" y="1580606"/>
            <a:ext cx="7471955" cy="376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819818"/>
          </a:xfrm>
        </p:spPr>
        <p:txBody>
          <a:bodyPr/>
          <a:lstStyle/>
          <a:p>
            <a:r>
              <a:rPr lang="es-ES" b="1" dirty="0">
                <a:solidFill>
                  <a:srgbClr val="FF0000"/>
                </a:solidFill>
                <a:latin typeface="Berlin Sans FB Demi" panose="020E0802020502020306" pitchFamily="34" charset="0"/>
              </a:rPr>
              <a:t>Signos de los tiempos</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586446" y="2808514"/>
            <a:ext cx="6921621" cy="2169885"/>
          </a:xfrm>
        </p:spPr>
        <p:txBody>
          <a:bodyPr>
            <a:normAutofit fontScale="92500" lnSpcReduction="10000"/>
          </a:bodyPr>
          <a:lstStyle/>
          <a:p>
            <a:r>
              <a:rPr lang="es-ES" dirty="0">
                <a:latin typeface="Arial" panose="020B0604020202020204" pitchFamily="34" charset="0"/>
                <a:cs typeface="Arial" panose="020B0604020202020204" pitchFamily="34" charset="0"/>
              </a:rPr>
              <a:t>El concilio Vaticano II usó esta expresión repetidas veces. especialmente en la Constitución “</a:t>
            </a:r>
            <a:r>
              <a:rPr lang="es-ES" dirty="0" err="1">
                <a:latin typeface="Arial" panose="020B0604020202020204" pitchFamily="34" charset="0"/>
                <a:cs typeface="Arial" panose="020B0604020202020204" pitchFamily="34" charset="0"/>
              </a:rPr>
              <a:t>Gaudium</a:t>
            </a:r>
            <a:r>
              <a:rPr lang="es-ES" dirty="0">
                <a:latin typeface="Arial" panose="020B0604020202020204" pitchFamily="34" charset="0"/>
                <a:cs typeface="Arial" panose="020B0604020202020204" pitchFamily="34" charset="0"/>
              </a:rPr>
              <a:t> et </a:t>
            </a:r>
            <a:r>
              <a:rPr lang="es-ES" dirty="0" err="1">
                <a:latin typeface="Arial" panose="020B0604020202020204" pitchFamily="34" charset="0"/>
                <a:cs typeface="Arial" panose="020B0604020202020204" pitchFamily="34" charset="0"/>
              </a:rPr>
              <a:t>Spes</a:t>
            </a:r>
            <a:r>
              <a:rPr lang="es-ES" dirty="0">
                <a:latin typeface="Arial" panose="020B0604020202020204" pitchFamily="34" charset="0"/>
                <a:cs typeface="Arial" panose="020B0604020202020204" pitchFamily="34" charset="0"/>
              </a:rPr>
              <a:t>”. Se trata de “auscultar a fondo los signos de la época e interpretarlos a la luz del Evangelio” (GS 4), puesto que son “signos verdaderos de la presencia y de los planes de Dios” (GS 11). Este discernimiento y valoración sólo es posible “con la ayuda del Espí­ritu Santo” y “a la luz de la Palabra divina” (GS 44).</a:t>
            </a:r>
          </a:p>
          <a:p>
            <a:endParaRPr lang="es-ES" dirty="0"/>
          </a:p>
        </p:txBody>
      </p:sp>
    </p:spTree>
    <p:extLst>
      <p:ext uri="{BB962C8B-B14F-4D97-AF65-F5344CB8AC3E}">
        <p14:creationId xmlns:p14="http://schemas.microsoft.com/office/powerpoint/2010/main" val="294328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90503" y="1580606"/>
            <a:ext cx="7458891" cy="3749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1"/>
            <a:ext cx="6815669" cy="780629"/>
          </a:xfrm>
        </p:spPr>
        <p:txBody>
          <a:bodyPr/>
          <a:lstStyle/>
          <a:p>
            <a:r>
              <a:rPr lang="es-ES" b="1" dirty="0">
                <a:solidFill>
                  <a:srgbClr val="FF0000"/>
                </a:solidFill>
                <a:latin typeface="Berlin Sans FB Demi" panose="020E0802020502020306" pitchFamily="34" charset="0"/>
              </a:rPr>
              <a:t>Inculturación</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692398" y="2743200"/>
            <a:ext cx="6815669" cy="2235199"/>
          </a:xfrm>
        </p:spPr>
        <p:txBody>
          <a:bodyPr>
            <a:normAutofit fontScale="92500"/>
          </a:bodyPr>
          <a:lstStyle/>
          <a:p>
            <a:r>
              <a:rPr lang="es-ES" dirty="0">
                <a:latin typeface="Arial" panose="020B0604020202020204" pitchFamily="34" charset="0"/>
                <a:cs typeface="Arial" panose="020B0604020202020204" pitchFamily="34" charset="0"/>
              </a:rPr>
              <a:t>El encuentro del Evangelio con la cultura y, mediante ésta, con el hombre, exige la asimilación por el cristianismo del lenguaje y de las categorías mentales de la cultura a la cual se anuncia la Buena Nueva, la íntima transformación de los verdaderos valores culturales mediante su integración con el cristianismo y, finalmente, la encarnación del cristianismo, de forma radical, en esa misma cultura. </a:t>
            </a:r>
          </a:p>
          <a:p>
            <a:endParaRPr lang="es-ES" dirty="0"/>
          </a:p>
        </p:txBody>
      </p:sp>
    </p:spTree>
    <p:extLst>
      <p:ext uri="{BB962C8B-B14F-4D97-AF65-F5344CB8AC3E}">
        <p14:creationId xmlns:p14="http://schemas.microsoft.com/office/powerpoint/2010/main" val="380572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03566" y="1593669"/>
            <a:ext cx="7406640" cy="3696788"/>
          </a:xfrm>
          <a:prstGeom prst="rect">
            <a:avLst/>
          </a:prstGeom>
          <a:solidFill>
            <a:srgbClr val="FAFA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819818"/>
          </a:xfrm>
        </p:spPr>
        <p:txBody>
          <a:bodyPr/>
          <a:lstStyle/>
          <a:p>
            <a:r>
              <a:rPr lang="es-ES" b="1" dirty="0">
                <a:solidFill>
                  <a:srgbClr val="FF0000"/>
                </a:solidFill>
                <a:latin typeface="Berlin Sans FB Demi" panose="020E0802020502020306" pitchFamily="34" charset="0"/>
              </a:rPr>
              <a:t>Discernimiento</a:t>
            </a:r>
            <a:endParaRPr lang="es-ES" dirty="0">
              <a:solidFill>
                <a:srgbClr val="FF0000"/>
              </a:solidFill>
              <a:latin typeface="Berlin Sans FB Demi" panose="020E0802020502020306" pitchFamily="34" charset="0"/>
            </a:endParaRPr>
          </a:p>
        </p:txBody>
      </p:sp>
      <p:sp>
        <p:nvSpPr>
          <p:cNvPr id="3" name="Subtítulo 2"/>
          <p:cNvSpPr>
            <a:spLocks noGrp="1"/>
          </p:cNvSpPr>
          <p:nvPr>
            <p:ph type="subTitle" idx="1"/>
          </p:nvPr>
        </p:nvSpPr>
        <p:spPr>
          <a:xfrm>
            <a:off x="2692398" y="2899953"/>
            <a:ext cx="6815669" cy="2078445"/>
          </a:xfrm>
        </p:spPr>
        <p:txBody>
          <a:bodyPr>
            <a:normAutofit/>
          </a:bodyPr>
          <a:lstStyle/>
          <a:p>
            <a:r>
              <a:rPr lang="es-ES" dirty="0">
                <a:latin typeface="Arial" panose="020B0604020202020204" pitchFamily="34" charset="0"/>
                <a:cs typeface="Arial" panose="020B0604020202020204" pitchFamily="34" charset="0"/>
              </a:rPr>
              <a:t>El objetivo propio del discernimiento cristiano consiste en la búsqueda de la voluntad de Dios para una persona o comunidad en una situación concreta. Esto supone un procedimiento que encuentra en la persona de Jesús de Nazaret. </a:t>
            </a:r>
          </a:p>
          <a:p>
            <a:endParaRPr lang="es-ES" dirty="0"/>
          </a:p>
        </p:txBody>
      </p:sp>
    </p:spTree>
    <p:extLst>
      <p:ext uri="{BB962C8B-B14F-4D97-AF65-F5344CB8AC3E}">
        <p14:creationId xmlns:p14="http://schemas.microsoft.com/office/powerpoint/2010/main" val="307166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0333FA0-1F21-4BA3-9D6D-F97D0790C1FE}"/>
              </a:ext>
            </a:extLst>
          </p:cNvPr>
          <p:cNvSpPr/>
          <p:nvPr/>
        </p:nvSpPr>
        <p:spPr>
          <a:xfrm>
            <a:off x="674914" y="642257"/>
            <a:ext cx="10853057" cy="5551714"/>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a:extLst>
              <a:ext uri="{FF2B5EF4-FFF2-40B4-BE49-F238E27FC236}">
                <a16:creationId xmlns:a16="http://schemas.microsoft.com/office/drawing/2014/main" id="{B37654F6-2117-4FC4-8600-A42088C4D69D}"/>
              </a:ext>
            </a:extLst>
          </p:cNvPr>
          <p:cNvSpPr>
            <a:spLocks noGrp="1"/>
          </p:cNvSpPr>
          <p:nvPr>
            <p:ph type="title"/>
          </p:nvPr>
        </p:nvSpPr>
        <p:spPr>
          <a:xfrm>
            <a:off x="1295402" y="982132"/>
            <a:ext cx="9601196" cy="944639"/>
          </a:xfrm>
        </p:spPr>
        <p:txBody>
          <a:bodyPr>
            <a:normAutofit/>
          </a:bodyPr>
          <a:lstStyle/>
          <a:p>
            <a:r>
              <a:rPr lang="es-ES" sz="5400" dirty="0">
                <a:solidFill>
                  <a:srgbClr val="FF0000"/>
                </a:solidFill>
                <a:latin typeface="Berlin Sans FB Demi" panose="020E0802020502020306" pitchFamily="34" charset="0"/>
              </a:rPr>
              <a:t>Conversión Pastoral</a:t>
            </a:r>
            <a:endParaRPr lang="es-AR" sz="5400" dirty="0">
              <a:solidFill>
                <a:srgbClr val="FF0000"/>
              </a:solidFill>
              <a:latin typeface="Berlin Sans FB Demi" panose="020E0802020502020306" pitchFamily="34" charset="0"/>
            </a:endParaRPr>
          </a:p>
        </p:txBody>
      </p:sp>
      <p:sp>
        <p:nvSpPr>
          <p:cNvPr id="3" name="Marcador de contenido 2">
            <a:extLst>
              <a:ext uri="{FF2B5EF4-FFF2-40B4-BE49-F238E27FC236}">
                <a16:creationId xmlns:a16="http://schemas.microsoft.com/office/drawing/2014/main" id="{80397A67-6614-4727-9B0D-CFF683228F37}"/>
              </a:ext>
            </a:extLst>
          </p:cNvPr>
          <p:cNvSpPr>
            <a:spLocks noGrp="1"/>
          </p:cNvSpPr>
          <p:nvPr>
            <p:ph idx="1"/>
          </p:nvPr>
        </p:nvSpPr>
        <p:spPr>
          <a:xfrm>
            <a:off x="1219200" y="1926771"/>
            <a:ext cx="10167257" cy="4147458"/>
          </a:xfrm>
        </p:spPr>
        <p:txBody>
          <a:bodyPr>
            <a:normAutofit lnSpcReduction="10000"/>
          </a:bodyPr>
          <a:lstStyle/>
          <a:p>
            <a:pPr marL="0" indent="0">
              <a:buNone/>
            </a:pPr>
            <a:r>
              <a:rPr lang="es-ES" b="0" i="1" dirty="0">
                <a:solidFill>
                  <a:srgbClr val="36383D"/>
                </a:solidFill>
                <a:effectLst/>
                <a:latin typeface="Roboto" panose="02000000000000000000" pitchFamily="2" charset="0"/>
              </a:rPr>
              <a:t>“Esta firme decisión misionera debe impregnar todas las estructuras eclesiales y todos los planes pastorales de diócesis, parroquias, comunidades religiosas, movimientos, y de cualquier institución de la Iglesia”</a:t>
            </a:r>
            <a:r>
              <a:rPr lang="es-ES" b="0" i="0" dirty="0">
                <a:solidFill>
                  <a:srgbClr val="36383D"/>
                </a:solidFill>
                <a:effectLst/>
                <a:latin typeface="Roboto" panose="02000000000000000000" pitchFamily="2" charset="0"/>
              </a:rPr>
              <a:t>. No hay parte ni porción de la Iglesia que no quede afectada en la conversión pastoral y la renovación misionera. La propuesta debe impregnarlo todo, como un agua viva que moja, pero no sólo exteriormente, sino que empapa, llegando a la médula de los hombres y mujeres, a la médula de las planificaciones, a la médula de las estructuras eclesiales. Así se trate de una enorme Diócesis o de una pequeña comunidad eclesial de base, todos se ven afectados, porque la misión es responsabilidad de la totalidad del Pueblo de Dios, receptor de la vida en Cristo y transmisor de la misma. (Aparecida 365)</a:t>
            </a:r>
            <a:endParaRPr lang="es-AR" dirty="0"/>
          </a:p>
        </p:txBody>
      </p:sp>
    </p:spTree>
    <p:extLst>
      <p:ext uri="{BB962C8B-B14F-4D97-AF65-F5344CB8AC3E}">
        <p14:creationId xmlns:p14="http://schemas.microsoft.com/office/powerpoint/2010/main" val="232279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B0344-DE47-41FB-8F3B-8ED308DAA150}"/>
              </a:ext>
            </a:extLst>
          </p:cNvPr>
          <p:cNvSpPr>
            <a:spLocks noGrp="1"/>
          </p:cNvSpPr>
          <p:nvPr>
            <p:ph type="title"/>
          </p:nvPr>
        </p:nvSpPr>
        <p:spPr>
          <a:xfrm>
            <a:off x="914399" y="1039684"/>
            <a:ext cx="9833675" cy="1822514"/>
          </a:xfrm>
        </p:spPr>
        <p:txBody>
          <a:bodyPr>
            <a:normAutofit/>
          </a:bodyPr>
          <a:lstStyle/>
          <a:p>
            <a:r>
              <a:rPr lang="es-ES" sz="7200" dirty="0">
                <a:solidFill>
                  <a:srgbClr val="0070C0"/>
                </a:solidFill>
                <a:latin typeface="Berlin Sans FB Demi" panose="020E0802020502020306" pitchFamily="34" charset="0"/>
              </a:rPr>
              <a:t>Pequeño </a:t>
            </a:r>
            <a:r>
              <a:rPr lang="es-ES" sz="7200" dirty="0" err="1">
                <a:solidFill>
                  <a:srgbClr val="0070C0"/>
                </a:solidFill>
                <a:latin typeface="Berlin Sans FB Demi" panose="020E0802020502020306" pitchFamily="34" charset="0"/>
              </a:rPr>
              <a:t>Vademecun</a:t>
            </a:r>
            <a:endParaRPr lang="es-AR" sz="7200" dirty="0">
              <a:solidFill>
                <a:srgbClr val="0070C0"/>
              </a:solidFill>
              <a:latin typeface="Berlin Sans FB Demi" panose="020E0802020502020306" pitchFamily="34" charset="0"/>
            </a:endParaRPr>
          </a:p>
        </p:txBody>
      </p:sp>
      <p:sp>
        <p:nvSpPr>
          <p:cNvPr id="3" name="Marcador de texto 2">
            <a:extLst>
              <a:ext uri="{FF2B5EF4-FFF2-40B4-BE49-F238E27FC236}">
                <a16:creationId xmlns:a16="http://schemas.microsoft.com/office/drawing/2014/main" id="{7A0F50FB-849D-4165-BA64-F70308C765FD}"/>
              </a:ext>
            </a:extLst>
          </p:cNvPr>
          <p:cNvSpPr>
            <a:spLocks noGrp="1"/>
          </p:cNvSpPr>
          <p:nvPr>
            <p:ph type="body" idx="1"/>
          </p:nvPr>
        </p:nvSpPr>
        <p:spPr/>
        <p:txBody>
          <a:bodyPr>
            <a:normAutofit/>
          </a:bodyPr>
          <a:lstStyle/>
          <a:p>
            <a:r>
              <a:rPr lang="es-ES" sz="4400" dirty="0">
                <a:latin typeface="Arial" panose="020B0604020202020204" pitchFamily="34" charset="0"/>
                <a:cs typeface="Arial" panose="020B0604020202020204" pitchFamily="34" charset="0"/>
              </a:rPr>
              <a:t>Para estar en la misma sintonía</a:t>
            </a:r>
            <a:endParaRPr lang="es-AR"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90503" y="1593669"/>
            <a:ext cx="7419703"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767566"/>
          </a:xfrm>
        </p:spPr>
        <p:txBody>
          <a:bodyPr/>
          <a:lstStyle/>
          <a:p>
            <a:r>
              <a:rPr lang="es-ES" dirty="0">
                <a:solidFill>
                  <a:srgbClr val="FF0000"/>
                </a:solidFill>
                <a:latin typeface="Berlin Sans FB Demi" panose="020E0802020502020306" pitchFamily="34" charset="0"/>
              </a:rPr>
              <a:t>Iglesia</a:t>
            </a:r>
          </a:p>
        </p:txBody>
      </p:sp>
      <p:sp>
        <p:nvSpPr>
          <p:cNvPr id="3" name="Subtítulo 2"/>
          <p:cNvSpPr>
            <a:spLocks noGrp="1"/>
          </p:cNvSpPr>
          <p:nvPr>
            <p:ph type="subTitle" idx="1"/>
          </p:nvPr>
        </p:nvSpPr>
        <p:spPr>
          <a:xfrm>
            <a:off x="2692398" y="2769326"/>
            <a:ext cx="6815669" cy="2209073"/>
          </a:xfrm>
        </p:spPr>
        <p:txBody>
          <a:bodyPr>
            <a:normAutofit fontScale="92500" lnSpcReduction="10000"/>
          </a:bodyPr>
          <a:lstStyle/>
          <a:p>
            <a:r>
              <a:rPr lang="es-ES" sz="2200" dirty="0">
                <a:latin typeface="Arial" panose="020B0604020202020204" pitchFamily="34" charset="0"/>
                <a:cs typeface="Arial" panose="020B0604020202020204" pitchFamily="34" charset="0"/>
              </a:rPr>
              <a:t>Es </a:t>
            </a:r>
            <a:r>
              <a:rPr lang="es-ES" sz="2200" b="1" dirty="0">
                <a:latin typeface="Arial" panose="020B0604020202020204" pitchFamily="34" charset="0"/>
                <a:cs typeface="Arial" panose="020B0604020202020204" pitchFamily="34" charset="0"/>
              </a:rPr>
              <a:t>un misterio de comunión</a:t>
            </a:r>
            <a:r>
              <a:rPr lang="es-ES" sz="2200" dirty="0">
                <a:latin typeface="Arial" panose="020B0604020202020204" pitchFamily="34" charset="0"/>
                <a:cs typeface="Arial" panose="020B0604020202020204" pitchFamily="34" charset="0"/>
              </a:rPr>
              <a:t> enraizado en el Misterio Trinitario y en el Misterio de la Encarnación. Es el </a:t>
            </a:r>
            <a:r>
              <a:rPr lang="es-ES" sz="2200" b="1" dirty="0">
                <a:latin typeface="Arial" panose="020B0604020202020204" pitchFamily="34" charset="0"/>
                <a:cs typeface="Arial" panose="020B0604020202020204" pitchFamily="34" charset="0"/>
              </a:rPr>
              <a:t>nuevo Pueblo de Dios</a:t>
            </a:r>
            <a:r>
              <a:rPr lang="es-ES" sz="2200" dirty="0">
                <a:latin typeface="Arial" panose="020B0604020202020204" pitchFamily="34" charset="0"/>
                <a:cs typeface="Arial" panose="020B0604020202020204" pitchFamily="34" charset="0"/>
              </a:rPr>
              <a:t>, nacido de la Nueva Alianza, sellada con la sangre de Cristo. Ese nuevo Pueblo de Dios lo forman t</a:t>
            </a:r>
            <a:r>
              <a:rPr lang="es-ES" sz="2200" b="1" dirty="0">
                <a:latin typeface="Arial" panose="020B0604020202020204" pitchFamily="34" charset="0"/>
                <a:cs typeface="Arial" panose="020B0604020202020204" pitchFamily="34" charset="0"/>
              </a:rPr>
              <a:t>odos los bautizados</a:t>
            </a:r>
            <a:r>
              <a:rPr lang="es-ES" sz="2200" dirty="0">
                <a:latin typeface="Arial" panose="020B0604020202020204" pitchFamily="34" charset="0"/>
                <a:cs typeface="Arial" panose="020B0604020202020204" pitchFamily="34" charset="0"/>
              </a:rPr>
              <a:t>, </a:t>
            </a:r>
            <a:r>
              <a:rPr lang="es-ES" sz="2200" b="1" dirty="0">
                <a:latin typeface="Arial" panose="020B0604020202020204" pitchFamily="34" charset="0"/>
                <a:cs typeface="Arial" panose="020B0604020202020204" pitchFamily="34" charset="0"/>
              </a:rPr>
              <a:t>jerarquía y laicos</a:t>
            </a:r>
            <a:r>
              <a:rPr lang="es-ES" sz="2200" dirty="0">
                <a:latin typeface="Arial" panose="020B0604020202020204" pitchFamily="34" charset="0"/>
                <a:cs typeface="Arial" panose="020B0604020202020204" pitchFamily="34" charset="0"/>
              </a:rPr>
              <a:t> y participan de la gran </a:t>
            </a:r>
            <a:r>
              <a:rPr lang="es-ES" sz="2200" b="1" dirty="0">
                <a:latin typeface="Arial" panose="020B0604020202020204" pitchFamily="34" charset="0"/>
                <a:cs typeface="Arial" panose="020B0604020202020204" pitchFamily="34" charset="0"/>
              </a:rPr>
              <a:t>común Dignidad</a:t>
            </a:r>
            <a:r>
              <a:rPr lang="es-ES" sz="2200" dirty="0">
                <a:latin typeface="Arial" panose="020B0604020202020204" pitchFamily="34" charset="0"/>
                <a:cs typeface="Arial" panose="020B0604020202020204" pitchFamily="34" charset="0"/>
              </a:rPr>
              <a:t> de hijos de Dios en el Hijo, todos Cuerpo de Cristo.</a:t>
            </a:r>
          </a:p>
          <a:p>
            <a:endParaRPr lang="es-ES" dirty="0"/>
          </a:p>
        </p:txBody>
      </p:sp>
    </p:spTree>
    <p:extLst>
      <p:ext uri="{BB962C8B-B14F-4D97-AF65-F5344CB8AC3E}">
        <p14:creationId xmlns:p14="http://schemas.microsoft.com/office/powerpoint/2010/main" val="244613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612A597-DF64-4E2F-8F53-359DE48F47BC}"/>
              </a:ext>
            </a:extLst>
          </p:cNvPr>
          <p:cNvSpPr/>
          <p:nvPr/>
        </p:nvSpPr>
        <p:spPr>
          <a:xfrm>
            <a:off x="2411186" y="1643742"/>
            <a:ext cx="7369628" cy="37229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ln>
                <a:solidFill>
                  <a:schemeClr val="bg1"/>
                </a:solidFill>
              </a:ln>
              <a:solidFill>
                <a:schemeClr val="bg2"/>
              </a:solidFill>
            </a:endParaRPr>
          </a:p>
        </p:txBody>
      </p:sp>
      <p:sp>
        <p:nvSpPr>
          <p:cNvPr id="2" name="Título 1"/>
          <p:cNvSpPr>
            <a:spLocks noGrp="1"/>
          </p:cNvSpPr>
          <p:nvPr>
            <p:ph type="ctrTitle"/>
          </p:nvPr>
        </p:nvSpPr>
        <p:spPr>
          <a:xfrm>
            <a:off x="2692398" y="1871131"/>
            <a:ext cx="6815669" cy="754503"/>
          </a:xfrm>
        </p:spPr>
        <p:txBody>
          <a:bodyPr/>
          <a:lstStyle/>
          <a:p>
            <a:r>
              <a:rPr lang="es-ES" dirty="0">
                <a:solidFill>
                  <a:srgbClr val="FF0000"/>
                </a:solidFill>
                <a:latin typeface="Berlin Sans FB Demi" panose="020E0802020502020306" pitchFamily="34" charset="0"/>
              </a:rPr>
              <a:t>Laicos</a:t>
            </a:r>
          </a:p>
        </p:txBody>
      </p:sp>
      <p:sp>
        <p:nvSpPr>
          <p:cNvPr id="3" name="Subtítulo 2"/>
          <p:cNvSpPr>
            <a:spLocks noGrp="1"/>
          </p:cNvSpPr>
          <p:nvPr>
            <p:ph type="subTitle" idx="1"/>
          </p:nvPr>
        </p:nvSpPr>
        <p:spPr>
          <a:xfrm>
            <a:off x="2683934" y="2625634"/>
            <a:ext cx="6824134" cy="2352765"/>
          </a:xfrm>
        </p:spPr>
        <p:txBody>
          <a:bodyPr>
            <a:normAutofit fontScale="92500" lnSpcReduction="10000"/>
          </a:bodyPr>
          <a:lstStyle/>
          <a:p>
            <a:r>
              <a:rPr lang="es-ES" b="1" dirty="0">
                <a:latin typeface="Arial" panose="020B0604020202020204" pitchFamily="34" charset="0"/>
                <a:cs typeface="Arial" panose="020B0604020202020204" pitchFamily="34" charset="0"/>
              </a:rPr>
              <a:t>Desde el Concilio </a:t>
            </a:r>
            <a:r>
              <a:rPr lang="es-ES" b="1" dirty="0" err="1">
                <a:latin typeface="Arial" panose="020B0604020202020204" pitchFamily="34" charset="0"/>
                <a:cs typeface="Arial" panose="020B0604020202020204" pitchFamily="34" charset="0"/>
              </a:rPr>
              <a:t>Vat</a:t>
            </a:r>
            <a:r>
              <a:rPr lang="es-ES" b="1" dirty="0">
                <a:latin typeface="Arial" panose="020B0604020202020204" pitchFamily="34" charset="0"/>
                <a:cs typeface="Arial" panose="020B0604020202020204" pitchFamily="34" charset="0"/>
              </a:rPr>
              <a:t>. II, se destaca cada vez más  que el Laico en la Iglesia es una auténtica vocación. El contenido de esta vocación es la santificación de las responsabilidades de cada día.</a:t>
            </a:r>
          </a:p>
          <a:p>
            <a:r>
              <a:rPr lang="es-ES" b="1" dirty="0">
                <a:latin typeface="Arial" panose="020B0604020202020204" pitchFamily="34" charset="0"/>
                <a:cs typeface="Arial" panose="020B0604020202020204" pitchFamily="34" charset="0"/>
              </a:rPr>
              <a:t>Así la Constitución Dogmática Lumen </a:t>
            </a:r>
            <a:r>
              <a:rPr lang="es-ES" b="1" dirty="0" err="1">
                <a:latin typeface="Arial" panose="020B0604020202020204" pitchFamily="34" charset="0"/>
                <a:cs typeface="Arial" panose="020B0604020202020204" pitchFamily="34" charset="0"/>
              </a:rPr>
              <a:t>Gentiun</a:t>
            </a:r>
            <a:r>
              <a:rPr lang="es-ES" b="1" dirty="0">
                <a:latin typeface="Arial" panose="020B0604020202020204" pitchFamily="34" charset="0"/>
                <a:cs typeface="Arial" panose="020B0604020202020204" pitchFamily="34" charset="0"/>
              </a:rPr>
              <a:t> afirma que su vocación consiste en iluminar y organizar los asuntos temporales de manera que realicen según el espíritu de Cristo y se desarrollen y sean para la gloria del Padre</a:t>
            </a:r>
          </a:p>
        </p:txBody>
      </p:sp>
    </p:spTree>
    <p:extLst>
      <p:ext uri="{BB962C8B-B14F-4D97-AF65-F5344CB8AC3E}">
        <p14:creationId xmlns:p14="http://schemas.microsoft.com/office/powerpoint/2010/main" val="147405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12127" y="1580606"/>
            <a:ext cx="7471954" cy="376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1"/>
            <a:ext cx="6815669" cy="898195"/>
          </a:xfrm>
        </p:spPr>
        <p:txBody>
          <a:bodyPr/>
          <a:lstStyle/>
          <a:p>
            <a:r>
              <a:rPr lang="es-ES" dirty="0">
                <a:solidFill>
                  <a:srgbClr val="FF0000"/>
                </a:solidFill>
                <a:latin typeface="Berlin Sans FB Demi" panose="020E0802020502020306" pitchFamily="34" charset="0"/>
              </a:rPr>
              <a:t>Diócesis</a:t>
            </a:r>
          </a:p>
        </p:txBody>
      </p:sp>
      <p:sp>
        <p:nvSpPr>
          <p:cNvPr id="3" name="Subtítulo 2"/>
          <p:cNvSpPr>
            <a:spLocks noGrp="1"/>
          </p:cNvSpPr>
          <p:nvPr>
            <p:ph type="subTitle" idx="1"/>
          </p:nvPr>
        </p:nvSpPr>
        <p:spPr>
          <a:xfrm>
            <a:off x="2692398" y="2991392"/>
            <a:ext cx="6815669" cy="2011682"/>
          </a:xfrm>
        </p:spPr>
        <p:txBody>
          <a:bodyPr>
            <a:normAutofit/>
          </a:bodyPr>
          <a:lstStyle/>
          <a:p>
            <a:r>
              <a:rPr lang="es-ES" sz="2000" dirty="0">
                <a:latin typeface="Arial" panose="020B0604020202020204" pitchFamily="34" charset="0"/>
                <a:cs typeface="Arial" panose="020B0604020202020204" pitchFamily="34" charset="0"/>
              </a:rPr>
              <a:t>"Porción del pueblo de Dios, cuyo cuidado pastoral se encomienda al Obispo con la colaboración del presbiterio, de manera que, unida a su pastor y congregada por él en el Espíritu Santo, constituye una Iglesia particular en la cual verdaderamente está presente y actúa la Iglesia de Cristo, una, santa, católica y apostólica". </a:t>
            </a:r>
          </a:p>
        </p:txBody>
      </p:sp>
    </p:spTree>
    <p:extLst>
      <p:ext uri="{BB962C8B-B14F-4D97-AF65-F5344CB8AC3E}">
        <p14:creationId xmlns:p14="http://schemas.microsoft.com/office/powerpoint/2010/main" val="358592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90503" y="1593669"/>
            <a:ext cx="7445828" cy="3696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728378"/>
          </a:xfrm>
        </p:spPr>
        <p:txBody>
          <a:bodyPr/>
          <a:lstStyle/>
          <a:p>
            <a:r>
              <a:rPr lang="es-ES" dirty="0">
                <a:solidFill>
                  <a:srgbClr val="FF0000"/>
                </a:solidFill>
                <a:latin typeface="Berlin Sans FB Demi" panose="020E0802020502020306" pitchFamily="34" charset="0"/>
              </a:rPr>
              <a:t>Parroquia</a:t>
            </a:r>
          </a:p>
        </p:txBody>
      </p:sp>
      <p:sp>
        <p:nvSpPr>
          <p:cNvPr id="3" name="Subtítulo 2"/>
          <p:cNvSpPr>
            <a:spLocks noGrp="1"/>
          </p:cNvSpPr>
          <p:nvPr>
            <p:ph type="subTitle" idx="1"/>
          </p:nvPr>
        </p:nvSpPr>
        <p:spPr>
          <a:xfrm>
            <a:off x="2692397" y="2599510"/>
            <a:ext cx="6815669" cy="2235199"/>
          </a:xfrm>
        </p:spPr>
        <p:txBody>
          <a:bodyPr>
            <a:noAutofit/>
          </a:bodyPr>
          <a:lstStyle/>
          <a:p>
            <a:r>
              <a:rPr lang="es-ES" sz="1800" dirty="0">
                <a:latin typeface="Arial" panose="020B0604020202020204" pitchFamily="34" charset="0"/>
                <a:cs typeface="Arial" panose="020B0604020202020204" pitchFamily="34" charset="0"/>
              </a:rPr>
              <a:t>"Es una comunidad de fieles, constituida de modo estable en la Iglesia particular, para cuya pastoral, bajo la autoridad del obispo diocesano, se encomienda a un párroco (y vicarios) como sus pastores propios". Según SC 42, y CDC 515,1</a:t>
            </a:r>
          </a:p>
          <a:p>
            <a:r>
              <a:rPr lang="es-ES" sz="1800" dirty="0">
                <a:latin typeface="Arial" panose="020B0604020202020204" pitchFamily="34" charset="0"/>
                <a:cs typeface="Arial" panose="020B0604020202020204" pitchFamily="34" charset="0"/>
              </a:rPr>
              <a:t>Es una célula viva de la Iglesia diocesana formada principalmente por bautizados que escuchan juntos la palabra de Dios, celebran los misterios de su fe, anuncian la Buena Nueva y se esfuerzan por transformar cristianamente la realidad.</a:t>
            </a:r>
          </a:p>
          <a:p>
            <a:endParaRPr lang="es-E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07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03566" y="1580606"/>
            <a:ext cx="7393577" cy="3749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2692398" y="1871132"/>
            <a:ext cx="6815669" cy="859006"/>
          </a:xfrm>
        </p:spPr>
        <p:txBody>
          <a:bodyPr/>
          <a:lstStyle/>
          <a:p>
            <a:r>
              <a:rPr lang="es-ES" dirty="0">
                <a:solidFill>
                  <a:srgbClr val="FF0000"/>
                </a:solidFill>
                <a:latin typeface="Berlin Sans FB Demi" panose="020E0802020502020306" pitchFamily="34" charset="0"/>
              </a:rPr>
              <a:t>Kerigma</a:t>
            </a:r>
          </a:p>
        </p:txBody>
      </p:sp>
      <p:sp>
        <p:nvSpPr>
          <p:cNvPr id="3" name="Subtítulo 2"/>
          <p:cNvSpPr>
            <a:spLocks noGrp="1"/>
          </p:cNvSpPr>
          <p:nvPr>
            <p:ph type="subTitle" idx="1"/>
          </p:nvPr>
        </p:nvSpPr>
        <p:spPr>
          <a:xfrm>
            <a:off x="2692398" y="2847703"/>
            <a:ext cx="6815669" cy="2130696"/>
          </a:xfrm>
        </p:spPr>
        <p:txBody>
          <a:bodyPr>
            <a:normAutofit lnSpcReduction="10000"/>
          </a:bodyPr>
          <a:lstStyle/>
          <a:p>
            <a:r>
              <a:rPr lang="es-ES" sz="2800" dirty="0">
                <a:latin typeface="Arial" panose="020B0604020202020204" pitchFamily="34" charset="0"/>
                <a:cs typeface="Arial" panose="020B0604020202020204" pitchFamily="34" charset="0"/>
              </a:rPr>
              <a:t>El kerigma es la proclamación del gran hecho cristiano: Cristo muerto y resucitado presente y activo en la historia humana, para conducirla desde dentro a su salvación final. </a:t>
            </a:r>
          </a:p>
          <a:p>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4303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87</TotalTime>
  <Words>1494</Words>
  <Application>Microsoft Office PowerPoint</Application>
  <PresentationFormat>Panorámica</PresentationFormat>
  <Paragraphs>63</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Berlin Sans FB Demi</vt:lpstr>
      <vt:lpstr>Calibri</vt:lpstr>
      <vt:lpstr>Garamond</vt:lpstr>
      <vt:lpstr>Roboto</vt:lpstr>
      <vt:lpstr>Orgánico</vt:lpstr>
      <vt:lpstr>La música de fondo</vt:lpstr>
      <vt:lpstr>Presentación de PowerPoint</vt:lpstr>
      <vt:lpstr>Conversión Pastoral</vt:lpstr>
      <vt:lpstr>Pequeño Vademecun</vt:lpstr>
      <vt:lpstr>Iglesia</vt:lpstr>
      <vt:lpstr>Laicos</vt:lpstr>
      <vt:lpstr>Diócesis</vt:lpstr>
      <vt:lpstr>Parroquia</vt:lpstr>
      <vt:lpstr>Kerigma</vt:lpstr>
      <vt:lpstr>Presentación de PowerPoint</vt:lpstr>
      <vt:lpstr>Evangelización</vt:lpstr>
      <vt:lpstr>Pastoral </vt:lpstr>
      <vt:lpstr>Pastorales</vt:lpstr>
      <vt:lpstr>Pastoral de conjunto</vt:lpstr>
      <vt:lpstr>Consejo de pastoral parroquial </vt:lpstr>
      <vt:lpstr>Catequesis</vt:lpstr>
      <vt:lpstr> Iniciación cristiana</vt:lpstr>
      <vt:lpstr>Liturgia </vt:lpstr>
      <vt:lpstr>Caritas</vt:lpstr>
      <vt:lpstr>Signos de los tiempos</vt:lpstr>
      <vt:lpstr>Inculturación</vt:lpstr>
      <vt:lpstr>Discernimiento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Iglesia</dc:title>
  <dc:creator>Eduardo</dc:creator>
  <cp:lastModifiedBy>Intel</cp:lastModifiedBy>
  <cp:revision>12</cp:revision>
  <dcterms:created xsi:type="dcterms:W3CDTF">2021-10-22T12:35:27Z</dcterms:created>
  <dcterms:modified xsi:type="dcterms:W3CDTF">2021-10-22T18:27:01Z</dcterms:modified>
</cp:coreProperties>
</file>